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258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6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cessibility Statement" id="{E4FF264C-EDB2-744A-A389-1329A6784357}">
          <p14:sldIdLst/>
        </p14:section>
        <p14:section name="Title Slide" id="{B4C4AEA3-6B3F-CC42-978A-E79612A86975}">
          <p14:sldIdLst>
            <p14:sldId id="257"/>
          </p14:sldIdLst>
        </p14:section>
        <p14:section name="Section One (Campus Gold)" id="{4270ABB2-C298-3944-8E72-E9400DBEB29D}">
          <p14:sldIdLst>
            <p14:sldId id="258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Concluding Slide" id="{8920AFE1-41E2-8C4A-AB74-0F9AE52903EC}">
          <p14:sldIdLst>
            <p14:sldId id="26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4032" userDrawn="1">
          <p15:clr>
            <a:srgbClr val="A4A3A4"/>
          </p15:clr>
        </p15:guide>
        <p15:guide id="3" orient="horz" pos="1056" userDrawn="1">
          <p15:clr>
            <a:srgbClr val="A4A3A4"/>
          </p15:clr>
        </p15:guide>
        <p15:guide id="7" orient="horz" pos="1214" userDrawn="1">
          <p15:clr>
            <a:srgbClr val="A4A3A4"/>
          </p15:clr>
        </p15:guide>
        <p15:guide id="8" orient="horz" pos="624" userDrawn="1">
          <p15:clr>
            <a:srgbClr val="A4A3A4"/>
          </p15:clr>
        </p15:guide>
        <p15:guide id="9" orient="horz" pos="3552" userDrawn="1">
          <p15:clr>
            <a:srgbClr val="A4A3A4"/>
          </p15:clr>
        </p15:guide>
        <p15:guide id="11" pos="1032" userDrawn="1">
          <p15:clr>
            <a:srgbClr val="A4A3A4"/>
          </p15:clr>
        </p15:guide>
        <p15:guide id="12" pos="7204" userDrawn="1">
          <p15:clr>
            <a:srgbClr val="A4A3A4"/>
          </p15:clr>
        </p15:guide>
        <p15:guide id="13" pos="576" userDrawn="1">
          <p15:clr>
            <a:srgbClr val="A4A3A4"/>
          </p15:clr>
        </p15:guide>
        <p15:guide id="16" pos="6769" userDrawn="1">
          <p15:clr>
            <a:srgbClr val="A4A3A4"/>
          </p15:clr>
        </p15:guide>
        <p15:guide id="17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459" autoAdjust="0"/>
    <p:restoredTop sz="86397" autoAdjust="0"/>
  </p:normalViewPr>
  <p:slideViewPr>
    <p:cSldViewPr snapToGrid="0">
      <p:cViewPr>
        <p:scale>
          <a:sx n="40" d="100"/>
          <a:sy n="40" d="100"/>
        </p:scale>
        <p:origin x="-1404" y="-870"/>
      </p:cViewPr>
      <p:guideLst>
        <p:guide orient="horz" pos="4032"/>
        <p:guide orient="horz" pos="1056"/>
        <p:guide orient="horz" pos="1214"/>
        <p:guide orient="horz" pos="624"/>
        <p:guide orient="horz" pos="3552"/>
        <p:guide pos="1032"/>
        <p:guide pos="7204"/>
        <p:guide pos="576"/>
        <p:guide pos="6769"/>
        <p:guide pos="3840"/>
      </p:guideLst>
    </p:cSldViewPr>
  </p:slideViewPr>
  <p:outlineViewPr>
    <p:cViewPr>
      <p:scale>
        <a:sx n="33" d="100"/>
        <a:sy n="33" d="100"/>
      </p:scale>
      <p:origin x="0" y="-233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6A28-9CAF-E041-8311-DFCD44262095}" type="datetime1">
              <a:rPr lang="en-US" smtClean="0"/>
              <a:t>5/10/2018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EA41-3E73-2348-A8FF-2E926A2C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150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2D4DA-089F-F344-9C15-F02D87A8D9F3}" type="datetime1">
              <a:rPr lang="en-US" smtClean="0"/>
              <a:t>5/10/2018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30545-154E-774E-8D78-F1689AC6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01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32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support.office.com/en-us/article/Make-your-PowerPoint-presentations-accessible-6f7772b2-2f33-4bd2-8ca7-dae3b2b3ef25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hyperlink" Target="http://www.purdue.edu/atc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ssibility Statement Part 1" descr="Accessibility Statement Part 1">
            <a:hlinkClick r:id="rId2" tooltip="Microsoft Office Accessibility Instructions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4200" y="1137276"/>
            <a:ext cx="5943600" cy="3124200"/>
          </a:xfrm>
          <a:prstGeom prst="rect">
            <a:avLst/>
          </a:prstGeom>
        </p:spPr>
      </p:pic>
      <p:pic>
        <p:nvPicPr>
          <p:cNvPr id="4" name="Accessibility Statement Part 2" descr="Accessibility Statement Part 2">
            <a:hlinkClick r:id="rId4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24200" y="4555798"/>
            <a:ext cx="5943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12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Ross-Ade Green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wo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ss-Ade Green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4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7"/>
            <a:ext cx="5025248" cy="42976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oss-Ade Green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5006960" cy="384048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Impact Regular 24 Point Ross-Ade Green</a:t>
            </a:r>
            <a:endParaRPr lang="en-US" dirty="0" smtClean="0"/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ss-Ade Green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Ross-Ade Green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ss-Ade Green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Bell Tower Brick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hre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Bell Tower Brick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5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207461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/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401635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80" userDrawn="1">
          <p15:clr>
            <a:srgbClr val="FBAE40"/>
          </p15:clr>
        </p15:guide>
        <p15:guide id="4" pos="1416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orient="horz" pos="7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Bell Tower Brick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ell Tower Brick Bar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Bell Tower Brick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ell Tower Brick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Ever True Blue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Four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Ever True Blue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3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805792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Ever True Blue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96648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ver True Blue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Ever True Blue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On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3005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pos="650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ver True Blue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5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7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0698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84057" y="1478617"/>
            <a:ext cx="124180" cy="275771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Concluding Head"/>
          <p:cNvSpPr>
            <a:spLocks noGrp="1"/>
          </p:cNvSpPr>
          <p:nvPr>
            <p:ph type="title" hasCustomPrompt="1"/>
          </p:nvPr>
        </p:nvSpPr>
        <p:spPr>
          <a:xfrm>
            <a:off x="2321986" y="2071159"/>
            <a:ext cx="6799437" cy="829733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0" i="0" cap="all">
                <a:solidFill>
                  <a:schemeClr val="bg1"/>
                </a:solidFill>
                <a:latin typeface="Impac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Concluding Text"/>
          <p:cNvSpPr>
            <a:spLocks noGrp="1"/>
          </p:cNvSpPr>
          <p:nvPr>
            <p:ph type="body" sz="half" idx="2" hasCustomPrompt="1"/>
          </p:nvPr>
        </p:nvSpPr>
        <p:spPr>
          <a:xfrm>
            <a:off x="2321981" y="3219451"/>
            <a:ext cx="6799440" cy="101688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A conclusion, thank-you message or contact information could go here. Arial Regular 18 point minimum.</a:t>
            </a:r>
          </a:p>
        </p:txBody>
      </p:sp>
      <p:pic>
        <p:nvPicPr>
          <p:cNvPr id="12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  <p:pic>
        <p:nvPicPr>
          <p:cNvPr id="11" name="We Are Purdue. What We Make Moves The World Forward.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24100" y="6290852"/>
            <a:ext cx="4759515" cy="205262"/>
          </a:xfrm>
          <a:prstGeom prst="rect">
            <a:avLst/>
          </a:prstGeom>
        </p:spPr>
      </p:pic>
      <p:pic>
        <p:nvPicPr>
          <p:cNvPr id="3" name="An Equal Access/Equal Opportunity University" descr="An Equal Access/Equal Opportunity University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082" y="6589379"/>
            <a:ext cx="6477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439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84" userDrawn="1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pos="146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9662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Campus Gold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54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398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045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78360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38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Campus Gold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3" y="1636776"/>
            <a:ext cx="4769216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873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1056" userDrawn="1">
          <p15:clr>
            <a:srgbClr val="FBAE40"/>
          </p15:clr>
        </p15:guide>
        <p15:guide id="7" orient="horz" pos="39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mpus Gold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Campus Gold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Picture caption. Arial Bold 18 pt. minimum. Short description of picture, up to 3 lines of copy. Short description of picture, up to 3 lines of copy. Short description of picture, up to 3 lines of copy. </a:t>
            </a:r>
            <a:b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 </a:t>
            </a:r>
            <a:endParaRPr lang="en-US" b="1" i="0" baseline="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142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56" userDrawn="1">
          <p15:clr>
            <a:srgbClr val="FBAE40"/>
          </p15:clr>
        </p15:guide>
        <p15:guide id="4" pos="14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mpus Gold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944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orient="horz" pos="3984" userDrawn="1">
          <p15:clr>
            <a:srgbClr val="FBAE40"/>
          </p15:clr>
        </p15:guide>
        <p15:guide id="5" pos="10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37E35-53ED-5E4E-9D20-AC891FED6640}" type="datetime1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0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8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657" r:id="rId3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44132" y="2728553"/>
            <a:ext cx="8168496" cy="1295191"/>
          </a:xfrm>
        </p:spPr>
        <p:txBody>
          <a:bodyPr/>
          <a:lstStyle/>
          <a:p>
            <a:r>
              <a:rPr lang="en-US" dirty="0" smtClean="0"/>
              <a:t>Data Structures: </a:t>
            </a:r>
            <a:r>
              <a:rPr lang="en-US" dirty="0" smtClean="0"/>
              <a:t>Hashing</a:t>
            </a:r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4"/>
          </p:nvPr>
        </p:nvSpPr>
        <p:spPr>
          <a:xfrm>
            <a:off x="2252841" y="6106739"/>
            <a:ext cx="6100937" cy="486085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 smtClean="0"/>
              <a:t>Computer Science, Purdue University</a:t>
            </a:r>
          </a:p>
          <a:p>
            <a:r>
              <a:rPr lang="en-US" dirty="0" smtClean="0"/>
              <a:t>Copyright WILEY, Goodrich and </a:t>
            </a:r>
            <a:r>
              <a:rPr lang="en-US" dirty="0" err="1" smtClean="0"/>
              <a:t>Tamassia</a:t>
            </a:r>
            <a:r>
              <a:rPr lang="en-US" dirty="0" smtClean="0"/>
              <a:t>, Data Structures And Algorithms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9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More on Collisions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8" t="24424" r="64912" b="43503"/>
          <a:stretch/>
        </p:blipFill>
        <p:spPr bwMode="auto">
          <a:xfrm>
            <a:off x="3821600" y="2382252"/>
            <a:ext cx="4768948" cy="2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948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More on Collisions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8" t="59336" r="63020" b="5753"/>
          <a:stretch/>
        </p:blipFill>
        <p:spPr bwMode="auto">
          <a:xfrm>
            <a:off x="4379495" y="2538660"/>
            <a:ext cx="4571999" cy="263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6750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More on Collisions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7" t="27138" r="63157" b="18339"/>
          <a:stretch/>
        </p:blipFill>
        <p:spPr bwMode="auto">
          <a:xfrm>
            <a:off x="5038127" y="1708484"/>
            <a:ext cx="4611199" cy="421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7208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t="18750" r="64254" b="22286"/>
          <a:stretch/>
        </p:blipFill>
        <p:spPr bwMode="auto">
          <a:xfrm>
            <a:off x="4917139" y="1612231"/>
            <a:ext cx="4058418" cy="4162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414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4" t="24178" r="63048" b="15872"/>
          <a:stretch/>
        </p:blipFill>
        <p:spPr bwMode="auto">
          <a:xfrm>
            <a:off x="5047916" y="2117557"/>
            <a:ext cx="3614821" cy="37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252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17457" r="62787" b="52155"/>
          <a:stretch/>
        </p:blipFill>
        <p:spPr bwMode="auto">
          <a:xfrm>
            <a:off x="1702673" y="2522484"/>
            <a:ext cx="4414345" cy="220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48425" r="62787" b="10768"/>
          <a:stretch/>
        </p:blipFill>
        <p:spPr bwMode="auto">
          <a:xfrm>
            <a:off x="7120756" y="2459422"/>
            <a:ext cx="4414345" cy="296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5311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9" t="16811" r="63218" b="12392"/>
          <a:stretch/>
        </p:blipFill>
        <p:spPr bwMode="auto">
          <a:xfrm>
            <a:off x="5159752" y="1450428"/>
            <a:ext cx="3925829" cy="469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984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29095" r="64224" b="22090"/>
          <a:stretch/>
        </p:blipFill>
        <p:spPr bwMode="auto">
          <a:xfrm>
            <a:off x="5750134" y="1923393"/>
            <a:ext cx="4497453" cy="381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820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Insertion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38281" r="63007" b="28372"/>
          <a:stretch/>
        </p:blipFill>
        <p:spPr bwMode="auto">
          <a:xfrm>
            <a:off x="4346408" y="2257927"/>
            <a:ext cx="5832308" cy="3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435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Insertion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24918" r="67982" b="44737"/>
          <a:stretch/>
        </p:blipFill>
        <p:spPr bwMode="auto">
          <a:xfrm>
            <a:off x="2045369" y="2695073"/>
            <a:ext cx="3826042" cy="29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55900" r="67982" b="13118"/>
          <a:stretch/>
        </p:blipFill>
        <p:spPr bwMode="auto">
          <a:xfrm>
            <a:off x="6505075" y="2344151"/>
            <a:ext cx="3826042" cy="302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55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" t="12089" r="57894" b="8223"/>
          <a:stretch/>
        </p:blipFill>
        <p:spPr bwMode="auto">
          <a:xfrm>
            <a:off x="4078816" y="1395663"/>
            <a:ext cx="4920805" cy="471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9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Deletion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5" t="50000" r="68530" b="17105"/>
          <a:stretch/>
        </p:blipFill>
        <p:spPr bwMode="auto">
          <a:xfrm>
            <a:off x="1900990" y="2446421"/>
            <a:ext cx="3777916" cy="3208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8" t="31867" r="68128" b="36554"/>
          <a:stretch/>
        </p:blipFill>
        <p:spPr bwMode="auto">
          <a:xfrm>
            <a:off x="6328611" y="2510589"/>
            <a:ext cx="3850106" cy="308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866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Deletion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4" t="35033" r="67763" b="32484"/>
          <a:stretch/>
        </p:blipFill>
        <p:spPr bwMode="auto">
          <a:xfrm>
            <a:off x="2165684" y="2646947"/>
            <a:ext cx="3922294" cy="3168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7" t="43709" r="66704" b="23232"/>
          <a:stretch/>
        </p:blipFill>
        <p:spPr bwMode="auto">
          <a:xfrm>
            <a:off x="6978316" y="2815388"/>
            <a:ext cx="4138863" cy="3224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1569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 Time Complexity</a:t>
            </a:r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6" t="32072" r="62719" b="37336"/>
          <a:stretch/>
        </p:blipFill>
        <p:spPr bwMode="auto">
          <a:xfrm>
            <a:off x="3441031" y="2550695"/>
            <a:ext cx="5847348" cy="2983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59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cluding Head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3839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24178" r="57566" b="5510"/>
          <a:stretch/>
        </p:blipFill>
        <p:spPr bwMode="auto">
          <a:xfrm>
            <a:off x="4369868" y="1419726"/>
            <a:ext cx="5327585" cy="443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Hash Tables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205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Hash Tables: Collisions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" t="18010" r="57566" b="11431"/>
          <a:stretch/>
        </p:blipFill>
        <p:spPr bwMode="auto">
          <a:xfrm>
            <a:off x="5769605" y="1515980"/>
            <a:ext cx="5106942" cy="4283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344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Hash Tables: Pseudocode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" t="25658" r="60855" b="23273"/>
          <a:stretch/>
        </p:blipFill>
        <p:spPr bwMode="auto">
          <a:xfrm>
            <a:off x="4593040" y="2189747"/>
            <a:ext cx="5585676" cy="3729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772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Hash Tables: Pseudocode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" t="40214" r="58443" b="22039"/>
          <a:stretch/>
        </p:blipFill>
        <p:spPr bwMode="auto">
          <a:xfrm>
            <a:off x="3753853" y="2508403"/>
            <a:ext cx="6136105" cy="2827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2048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Hash Functions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17269" r="63157" b="36595"/>
          <a:stretch/>
        </p:blipFill>
        <p:spPr bwMode="auto">
          <a:xfrm>
            <a:off x="4532882" y="2141620"/>
            <a:ext cx="4899875" cy="380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01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Hash Functions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63113" r="63157" b="11191"/>
          <a:stretch/>
        </p:blipFill>
        <p:spPr bwMode="auto">
          <a:xfrm>
            <a:off x="4244123" y="2767263"/>
            <a:ext cx="4899875" cy="2117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12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Hash Functions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t="29358" r="65350" b="33142"/>
          <a:stretch/>
        </p:blipFill>
        <p:spPr bwMode="auto">
          <a:xfrm>
            <a:off x="4259178" y="2237873"/>
            <a:ext cx="4716379" cy="321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874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urdue Brand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28E0E"/>
      </a:accent1>
      <a:accent2>
        <a:srgbClr val="98700D"/>
      </a:accent2>
      <a:accent3>
        <a:srgbClr val="5B6870"/>
      </a:accent3>
      <a:accent4>
        <a:srgbClr val="849E2A"/>
      </a:accent4>
      <a:accent5>
        <a:srgbClr val="B36012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PPT-Template2-MultiSection_WideScreen-Rev.pptx" id="{6F776E05-9C5C-4C42-8ADC-03919E3FC17A}" vid="{C1D08114-815E-B045-A1AC-18B7D23129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PPT-Template2-MultiSection_WideScreen (1)</Template>
  <TotalTime>0</TotalTime>
  <Words>223</Words>
  <Application>Microsoft Office PowerPoint</Application>
  <PresentationFormat>Custom</PresentationFormat>
  <Paragraphs>71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Data Structures: Hashing</vt:lpstr>
      <vt:lpstr>Hashing</vt:lpstr>
      <vt:lpstr>Hashing</vt:lpstr>
      <vt:lpstr>Hashing</vt:lpstr>
      <vt:lpstr>Hashing</vt:lpstr>
      <vt:lpstr>Hashing</vt:lpstr>
      <vt:lpstr>Hashing</vt:lpstr>
      <vt:lpstr>Hashing</vt:lpstr>
      <vt:lpstr>Hashing</vt:lpstr>
      <vt:lpstr>Hashing</vt:lpstr>
      <vt:lpstr>Hashing</vt:lpstr>
      <vt:lpstr>Hashing</vt:lpstr>
      <vt:lpstr>Hashing</vt:lpstr>
      <vt:lpstr>Hashing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Thank You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2018-04-02T02:49:45Z</dcterms:created>
  <dcterms:modified xsi:type="dcterms:W3CDTF">2018-05-10T13:55:08Z</dcterms:modified>
</cp:coreProperties>
</file>